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C Diary Girl" panose="020B0604020202020204" charset="-95"/>
      <p:regular r:id="rId17"/>
    </p:embeddedFont>
    <p:embeddedFont>
      <p:font typeface="B612" panose="020B0604020202020204" charset="0"/>
      <p:regular r:id="rId18"/>
    </p:embeddedFont>
    <p:embeddedFont>
      <p:font typeface="B612 Bold" panose="020B0604020202020204" charset="0"/>
      <p:regular r:id="rId19"/>
    </p:embeddedFont>
    <p:embeddedFont>
      <p:font typeface="Nunito" charset="0"/>
      <p:regular r:id="rId20"/>
    </p:embeddedFont>
    <p:embeddedFont>
      <p:font typeface="Nunito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4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 rot="-465442">
            <a:off x="21792" y="5043005"/>
            <a:ext cx="2013817" cy="2206373"/>
          </a:xfrm>
          <a:custGeom>
            <a:avLst/>
            <a:gdLst/>
            <a:ahLst/>
            <a:cxnLst/>
            <a:rect l="l" t="t" r="r" b="b"/>
            <a:pathLst>
              <a:path w="2013817" h="2206373">
                <a:moveTo>
                  <a:pt x="0" y="0"/>
                </a:moveTo>
                <a:lnTo>
                  <a:pt x="2013816" y="0"/>
                </a:lnTo>
                <a:lnTo>
                  <a:pt x="2013816" y="2206373"/>
                </a:lnTo>
                <a:lnTo>
                  <a:pt x="0" y="2206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382194" y="-977790"/>
            <a:ext cx="2905806" cy="3139560"/>
          </a:xfrm>
          <a:custGeom>
            <a:avLst/>
            <a:gdLst/>
            <a:ahLst/>
            <a:cxnLst/>
            <a:rect l="l" t="t" r="r" b="b"/>
            <a:pathLst>
              <a:path w="2905806" h="3139560">
                <a:moveTo>
                  <a:pt x="0" y="0"/>
                </a:moveTo>
                <a:lnTo>
                  <a:pt x="2905806" y="0"/>
                </a:lnTo>
                <a:lnTo>
                  <a:pt x="2905806" y="3139560"/>
                </a:lnTo>
                <a:lnTo>
                  <a:pt x="0" y="313956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-4261775">
            <a:off x="16214049" y="8578901"/>
            <a:ext cx="3434206" cy="630645"/>
          </a:xfrm>
          <a:custGeom>
            <a:avLst/>
            <a:gdLst/>
            <a:ahLst/>
            <a:cxnLst/>
            <a:rect l="l" t="t" r="r" b="b"/>
            <a:pathLst>
              <a:path w="3434206" h="630645">
                <a:moveTo>
                  <a:pt x="0" y="0"/>
                </a:moveTo>
                <a:lnTo>
                  <a:pt x="3434206" y="0"/>
                </a:lnTo>
                <a:lnTo>
                  <a:pt x="3434206" y="630645"/>
                </a:lnTo>
                <a:lnTo>
                  <a:pt x="0" y="63064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58634" y="0"/>
            <a:ext cx="5458777" cy="1596133"/>
          </a:xfrm>
          <a:custGeom>
            <a:avLst/>
            <a:gdLst/>
            <a:ahLst/>
            <a:cxnLst/>
            <a:rect l="l" t="t" r="r" b="b"/>
            <a:pathLst>
              <a:path w="5458777" h="1596133">
                <a:moveTo>
                  <a:pt x="0" y="0"/>
                </a:moveTo>
                <a:lnTo>
                  <a:pt x="5458777" y="0"/>
                </a:lnTo>
                <a:lnTo>
                  <a:pt x="5458777" y="1596133"/>
                </a:lnTo>
                <a:lnTo>
                  <a:pt x="0" y="159613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2217345" y="3853367"/>
            <a:ext cx="13853310" cy="2251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20"/>
              </a:lnSpc>
            </a:pPr>
            <a:r>
              <a:rPr lang="en-US" sz="6000" b="1">
                <a:solidFill>
                  <a:srgbClr val="2A5A59"/>
                </a:solidFill>
                <a:latin typeface="B612 Bold"/>
                <a:ea typeface="B612 Bold"/>
                <a:cs typeface="B612 Bold"/>
                <a:sym typeface="B612 Bold"/>
              </a:rPr>
              <a:t>Explainable Skin Lesion Classification using Fine-Tuned ResNet50 on HAM10000 Dataset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028420" y="7270419"/>
            <a:ext cx="4977981" cy="1927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050"/>
              </a:lnSpc>
            </a:pPr>
            <a:r>
              <a:rPr lang="en-US" sz="3607" u="sng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Submitted By:</a:t>
            </a:r>
          </a:p>
          <a:p>
            <a:pPr algn="just">
              <a:lnSpc>
                <a:spcPts val="5050"/>
              </a:lnSpc>
            </a:pPr>
            <a:r>
              <a:rPr lang="en-US" sz="3607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   Rashi Agarwal</a:t>
            </a:r>
          </a:p>
          <a:p>
            <a:pPr algn="just">
              <a:lnSpc>
                <a:spcPts val="5050"/>
              </a:lnSpc>
              <a:spcBef>
                <a:spcPct val="0"/>
              </a:spcBef>
            </a:pPr>
            <a:r>
              <a:rPr lang="en-US" sz="3607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   2427030734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473708" y="7270419"/>
            <a:ext cx="5638991" cy="128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5050"/>
              </a:lnSpc>
              <a:spcBef>
                <a:spcPct val="0"/>
              </a:spcBef>
            </a:pPr>
            <a:r>
              <a:rPr lang="en-US" sz="3607" b="1" u="sng" strike="noStrike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Supervised By:</a:t>
            </a:r>
          </a:p>
          <a:p>
            <a:pPr marL="0" lvl="0" indent="0" algn="just">
              <a:lnSpc>
                <a:spcPts val="5050"/>
              </a:lnSpc>
              <a:spcBef>
                <a:spcPct val="0"/>
              </a:spcBef>
            </a:pPr>
            <a:r>
              <a:rPr lang="en-US" sz="3607" b="1" strike="noStrike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  Dr. Ashok Kumar Saini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714689" y="1695273"/>
            <a:ext cx="13398011" cy="1289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50"/>
              </a:lnSpc>
              <a:spcBef>
                <a:spcPct val="0"/>
              </a:spcBef>
            </a:pPr>
            <a:r>
              <a:rPr lang="en-US" sz="3607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School </a:t>
            </a:r>
            <a:r>
              <a:rPr lang="en-US" sz="3607" b="1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of Computer Science and Engineering</a:t>
            </a:r>
          </a:p>
          <a:p>
            <a:pPr algn="ctr">
              <a:lnSpc>
                <a:spcPts val="5050"/>
              </a:lnSpc>
              <a:spcBef>
                <a:spcPct val="0"/>
              </a:spcBef>
            </a:pPr>
            <a:r>
              <a:rPr lang="en-US" sz="3607" b="1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Department of Computer Science and Engineering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533991" y="6870677"/>
            <a:ext cx="2977619" cy="4114800"/>
          </a:xfrm>
          <a:custGeom>
            <a:avLst/>
            <a:gdLst/>
            <a:ahLst/>
            <a:cxnLst/>
            <a:rect l="l" t="t" r="r" b="b"/>
            <a:pathLst>
              <a:path w="2977619" h="4114800">
                <a:moveTo>
                  <a:pt x="0" y="0"/>
                </a:moveTo>
                <a:lnTo>
                  <a:pt x="2977619" y="0"/>
                </a:lnTo>
                <a:lnTo>
                  <a:pt x="29776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4081700" y="1912621"/>
            <a:ext cx="10124600" cy="7799671"/>
          </a:xfrm>
          <a:custGeom>
            <a:avLst/>
            <a:gdLst/>
            <a:ahLst/>
            <a:cxnLst/>
            <a:rect l="l" t="t" r="r" b="b"/>
            <a:pathLst>
              <a:path w="10124600" h="7799671">
                <a:moveTo>
                  <a:pt x="0" y="0"/>
                </a:moveTo>
                <a:lnTo>
                  <a:pt x="10124600" y="0"/>
                </a:lnTo>
                <a:lnTo>
                  <a:pt x="10124600" y="7799670"/>
                </a:lnTo>
                <a:lnTo>
                  <a:pt x="0" y="77996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545" b="-545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390650" y="700734"/>
            <a:ext cx="15506700" cy="10268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System</a:t>
            </a:r>
            <a:r>
              <a:rPr lang="en-US" sz="6000" b="1" dirty="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 Pipeline (Proposed Approach)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3696115" y="9072630"/>
            <a:ext cx="4196989" cy="770720"/>
          </a:xfrm>
          <a:custGeom>
            <a:avLst/>
            <a:gdLst/>
            <a:ahLst/>
            <a:cxnLst/>
            <a:rect l="l" t="t" r="r" b="b"/>
            <a:pathLst>
              <a:path w="4196989" h="770720">
                <a:moveTo>
                  <a:pt x="0" y="0"/>
                </a:moveTo>
                <a:lnTo>
                  <a:pt x="4196989" y="0"/>
                </a:lnTo>
                <a:lnTo>
                  <a:pt x="4196989" y="770720"/>
                </a:lnTo>
                <a:lnTo>
                  <a:pt x="0" y="7707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1630807" y="537279"/>
            <a:ext cx="15903962" cy="161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Proposed Methodology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17345" y="2911881"/>
            <a:ext cx="15843052" cy="5939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03"/>
              </a:lnSpc>
              <a:spcBef>
                <a:spcPct val="0"/>
              </a:spcBef>
            </a:pPr>
            <a:r>
              <a:rPr lang="en-US" sz="4216" b="1" u="sng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Data Preprocessing </a:t>
            </a:r>
            <a:r>
              <a:rPr lang="en-US" sz="4216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(Proposed)</a:t>
            </a:r>
          </a:p>
          <a:p>
            <a:pPr algn="just">
              <a:lnSpc>
                <a:spcPts val="5903"/>
              </a:lnSpc>
              <a:spcBef>
                <a:spcPct val="0"/>
              </a:spcBef>
            </a:pPr>
            <a:endParaRPr lang="en-US" sz="4216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Resize images to 224×224</a:t>
            </a: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Normalize pixel values</a:t>
            </a: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Binary/multi-class label conversion</a:t>
            </a: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Data augmentation strategies (rotation, flip, scaling)</a:t>
            </a: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Train/Test split (80:20)</a:t>
            </a:r>
          </a:p>
          <a:p>
            <a:pPr marL="780291" lvl="1" indent="-390145" algn="just">
              <a:lnSpc>
                <a:spcPts val="5059"/>
              </a:lnSpc>
              <a:spcBef>
                <a:spcPct val="0"/>
              </a:spcBef>
              <a:buFont typeface="Arial"/>
              <a:buChar char="•"/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Note: Preprocessing plan is based on reviewed papers and best practices.</a:t>
            </a:r>
          </a:p>
          <a:p>
            <a:pPr algn="just">
              <a:lnSpc>
                <a:spcPts val="5059"/>
              </a:lnSpc>
              <a:spcBef>
                <a:spcPct val="0"/>
              </a:spcBef>
            </a:pPr>
            <a:endParaRPr lang="en-US" sz="3614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" name="Freeform 6"/>
          <p:cNvSpPr/>
          <p:nvPr/>
        </p:nvSpPr>
        <p:spPr>
          <a:xfrm rot="-2544928">
            <a:off x="-1069794" y="912307"/>
            <a:ext cx="4196989" cy="770720"/>
          </a:xfrm>
          <a:custGeom>
            <a:avLst/>
            <a:gdLst/>
            <a:ahLst/>
            <a:cxnLst/>
            <a:rect l="l" t="t" r="r" b="b"/>
            <a:pathLst>
              <a:path w="4196989" h="770720">
                <a:moveTo>
                  <a:pt x="0" y="0"/>
                </a:moveTo>
                <a:lnTo>
                  <a:pt x="4196988" y="0"/>
                </a:lnTo>
                <a:lnTo>
                  <a:pt x="4196988" y="770720"/>
                </a:lnTo>
                <a:lnTo>
                  <a:pt x="0" y="7707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1355338" y="95250"/>
            <a:ext cx="15903962" cy="1619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Proposed Methodology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55338" y="1921300"/>
            <a:ext cx="15903962" cy="781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03"/>
              </a:lnSpc>
              <a:spcBef>
                <a:spcPct val="0"/>
              </a:spcBef>
            </a:pPr>
            <a:r>
              <a:rPr lang="en-US" sz="4216" b="1" u="sng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Model Architecture (Planned)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Base: ResNet50 (ImageNet pre-trained)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Freeze lower layers, fine-tune top layers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Dense + Dropout layers for classification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Optimizer: Adam, learning rate tuning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Note: Architecture follows literature insights; implementation to be done in upcoming semesters.</a:t>
            </a:r>
          </a:p>
          <a:p>
            <a:pPr algn="just">
              <a:lnSpc>
                <a:spcPts val="5600"/>
              </a:lnSpc>
              <a:spcBef>
                <a:spcPct val="0"/>
              </a:spcBef>
            </a:pPr>
            <a:r>
              <a:rPr lang="en-US" sz="4000" b="1" u="sng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Explainable AI (Planned)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Grad-CAM for visualization of lesion focus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Highlight medically relevant regions</a:t>
            </a:r>
          </a:p>
          <a:p>
            <a:pPr marL="777240" lvl="1" indent="-388620" algn="just">
              <a:lnSpc>
                <a:spcPts val="5040"/>
              </a:lnSpc>
              <a:spcBef>
                <a:spcPct val="0"/>
              </a:spcBef>
              <a:buFont typeface="Arial"/>
              <a:buChar char="•"/>
            </a:pPr>
            <a:r>
              <a:rPr lang="en-US" sz="36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Intended to validate model decisions visually</a:t>
            </a:r>
          </a:p>
          <a:p>
            <a:pPr algn="just">
              <a:lnSpc>
                <a:spcPts val="5059"/>
              </a:lnSpc>
              <a:spcBef>
                <a:spcPct val="0"/>
              </a:spcBef>
            </a:pPr>
            <a:r>
              <a:rPr lang="en-US" sz="3614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Note: Integration will be attempted after model implementation.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914400" y="366809"/>
            <a:ext cx="16009620" cy="1540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2599"/>
              </a:lnSpc>
              <a:spcBef>
                <a:spcPct val="0"/>
              </a:spcBef>
            </a:pPr>
            <a:r>
              <a:rPr lang="en-US" sz="9000" b="1" u="none" strike="noStrike" dirty="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OUTCOME &amp; FUTURE PLAN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10820" y="2330384"/>
            <a:ext cx="15407640" cy="323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19"/>
              </a:lnSpc>
            </a:pPr>
            <a:r>
              <a:rPr lang="en-US" sz="32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Current Semester Achievements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✔ Completed comprehensive literature review.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✔ Short analysis of six major papers.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✔ Structured plan for preprocessing, architecture, and explainability.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✔ Drafted PPT summarizing insights and methodology.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610820" y="5498399"/>
            <a:ext cx="15407640" cy="323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19"/>
              </a:lnSpc>
            </a:pPr>
            <a:r>
              <a:rPr lang="en-US" sz="32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Next Semester Targets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Begin practical implementation: preprocessing + model initialization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Draft a beginner-level research paper based on literature insights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Integrate Grad-CAM and experiment with hyperparameters</a:t>
            </a:r>
          </a:p>
          <a:p>
            <a:pPr marL="647700" lvl="1" indent="-323850" algn="just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 Plan for real-time deployment (Flask/GUI interface)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4796206" y="85726"/>
            <a:ext cx="8695587" cy="1628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337271"/>
                </a:solidFill>
                <a:latin typeface="AC Diary Girl"/>
                <a:ea typeface="AC Diary Girl"/>
                <a:cs typeface="AC Diary Girl"/>
                <a:sym typeface="AC Diary Girl"/>
              </a:rPr>
              <a:t>References:</a:t>
            </a:r>
          </a:p>
        </p:txBody>
      </p:sp>
      <p:sp>
        <p:nvSpPr>
          <p:cNvPr id="4" name="Freeform 4"/>
          <p:cNvSpPr/>
          <p:nvPr/>
        </p:nvSpPr>
        <p:spPr>
          <a:xfrm rot="-465442">
            <a:off x="16313842" y="125815"/>
            <a:ext cx="2013817" cy="2206373"/>
          </a:xfrm>
          <a:custGeom>
            <a:avLst/>
            <a:gdLst/>
            <a:ahLst/>
            <a:cxnLst/>
            <a:rect l="l" t="t" r="r" b="b"/>
            <a:pathLst>
              <a:path w="2013817" h="2206373">
                <a:moveTo>
                  <a:pt x="0" y="0"/>
                </a:moveTo>
                <a:lnTo>
                  <a:pt x="2013817" y="0"/>
                </a:lnTo>
                <a:lnTo>
                  <a:pt x="2013817" y="2206373"/>
                </a:lnTo>
                <a:lnTo>
                  <a:pt x="0" y="22063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 rot="-3770489">
            <a:off x="-907115" y="-1131268"/>
            <a:ext cx="3170363" cy="3425399"/>
          </a:xfrm>
          <a:custGeom>
            <a:avLst/>
            <a:gdLst/>
            <a:ahLst/>
            <a:cxnLst/>
            <a:rect l="l" t="t" r="r" b="b"/>
            <a:pathLst>
              <a:path w="3170363" h="3425399">
                <a:moveTo>
                  <a:pt x="0" y="0"/>
                </a:moveTo>
                <a:lnTo>
                  <a:pt x="3170363" y="0"/>
                </a:lnTo>
                <a:lnTo>
                  <a:pt x="3170363" y="3425399"/>
                </a:lnTo>
                <a:lnTo>
                  <a:pt x="0" y="342539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TextBox 6"/>
          <p:cNvSpPr txBox="1"/>
          <p:nvPr/>
        </p:nvSpPr>
        <p:spPr>
          <a:xfrm>
            <a:off x="1716713" y="1863725"/>
            <a:ext cx="14457438" cy="762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H. L. Gururaj, N. Manju, A. Nagarjun, V. N. M. Aradhya and F. Flammini, "DeepSkin: A Deep Learning Approach for Skin Cancer Classification," in IEEE Access, vol. 11, pp. 50205-50214, 2023, doi: 10.1109/ACCESS.2023.3274848.</a:t>
            </a:r>
          </a:p>
          <a:p>
            <a:pPr algn="just">
              <a:lnSpc>
                <a:spcPts val="3024"/>
              </a:lnSpc>
            </a:pPr>
            <a:endParaRPr lang="en-US" sz="2499" b="1">
              <a:solidFill>
                <a:srgbClr val="337271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Pahud de Mortanges, A., Luo, H., Shu, S. Z., Kamath, A., Suter, Y., Shelan, M., ... &amp; Reyes, M. (2024). Orchestrating explainable artificial intelligence for multimodal and longitudinal data in medical imaging. NPJ digital medicine, 7(1), 195.</a:t>
            </a:r>
          </a:p>
          <a:p>
            <a:pPr algn="just">
              <a:lnSpc>
                <a:spcPts val="3024"/>
              </a:lnSpc>
            </a:pPr>
            <a:endParaRPr lang="en-US" sz="2499" b="1">
              <a:solidFill>
                <a:srgbClr val="337271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ElGhany, S. A., Ibraheem, M. R., Alruwaili, M., &amp; Elmogy, M. (2021). Diagnosis of Various Skin Cancer Lesions Based on Fine-Tuned ResNet50 Deep Network. Computers, Materials &amp; Continua, 68(1).</a:t>
            </a:r>
          </a:p>
          <a:p>
            <a:pPr algn="just">
              <a:lnSpc>
                <a:spcPts val="3024"/>
              </a:lnSpc>
            </a:pPr>
            <a:endParaRPr lang="en-US" sz="2499" b="1">
              <a:solidFill>
                <a:srgbClr val="337271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Wang, J., Zhu, H., Wang, SH. et al. A Review of Deep Learning on Medical Image Analysis. Mobile Netw Appl 26, 351–380 (2021). https://doi.org/10.1007/s11036-020-01672-7</a:t>
            </a:r>
          </a:p>
          <a:p>
            <a:pPr algn="just">
              <a:lnSpc>
                <a:spcPts val="3024"/>
              </a:lnSpc>
            </a:pPr>
            <a:endParaRPr lang="en-US" sz="2499" b="1">
              <a:solidFill>
                <a:srgbClr val="337271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He, K., Zhang, X., Ren, S., &amp; Sun, J. (2016). Deep residual learning for image recognition. In Proceedings of the IEEE conference on computer vision and pattern recognition (pp. 770-778).</a:t>
            </a:r>
          </a:p>
          <a:p>
            <a:pPr algn="just">
              <a:lnSpc>
                <a:spcPts val="3024"/>
              </a:lnSpc>
            </a:pPr>
            <a:endParaRPr lang="en-US" sz="2499" b="1">
              <a:solidFill>
                <a:srgbClr val="337271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marL="539749" lvl="1" indent="-269875" algn="just">
              <a:lnSpc>
                <a:spcPts val="3024"/>
              </a:lnSpc>
              <a:buFont typeface="Arial"/>
              <a:buChar char="•"/>
            </a:pPr>
            <a:r>
              <a:rPr lang="en-US" sz="24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Ilyosbekov, S. (2025). MelanomaNet: Explainable Deep Learning for Skin Lesion Classification. arXiv preprint arXiv:2512.09289.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6465218" y="3200400"/>
            <a:ext cx="8695587" cy="403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00"/>
              </a:lnSpc>
            </a:pPr>
            <a:r>
              <a:rPr lang="en-US" sz="150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Thank You</a:t>
            </a:r>
          </a:p>
        </p:txBody>
      </p:sp>
      <p:sp>
        <p:nvSpPr>
          <p:cNvPr id="4" name="Freeform 4"/>
          <p:cNvSpPr/>
          <p:nvPr/>
        </p:nvSpPr>
        <p:spPr>
          <a:xfrm>
            <a:off x="-334072" y="-1475968"/>
            <a:ext cx="3808435" cy="4114800"/>
          </a:xfrm>
          <a:custGeom>
            <a:avLst/>
            <a:gdLst/>
            <a:ahLst/>
            <a:cxnLst/>
            <a:rect l="l" t="t" r="r" b="b"/>
            <a:pathLst>
              <a:path w="3808435" h="4114800">
                <a:moveTo>
                  <a:pt x="0" y="0"/>
                </a:moveTo>
                <a:lnTo>
                  <a:pt x="3808435" y="0"/>
                </a:lnTo>
                <a:lnTo>
                  <a:pt x="38084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Freeform 5"/>
          <p:cNvSpPr/>
          <p:nvPr/>
        </p:nvSpPr>
        <p:spPr>
          <a:xfrm>
            <a:off x="13062311" y="8487580"/>
            <a:ext cx="4196989" cy="770720"/>
          </a:xfrm>
          <a:custGeom>
            <a:avLst/>
            <a:gdLst/>
            <a:ahLst/>
            <a:cxnLst/>
            <a:rect l="l" t="t" r="r" b="b"/>
            <a:pathLst>
              <a:path w="4196989" h="770720">
                <a:moveTo>
                  <a:pt x="0" y="0"/>
                </a:moveTo>
                <a:lnTo>
                  <a:pt x="4196989" y="0"/>
                </a:lnTo>
                <a:lnTo>
                  <a:pt x="4196989" y="770720"/>
                </a:lnTo>
                <a:lnTo>
                  <a:pt x="0" y="7707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 rot="-118246">
            <a:off x="3423654" y="3579497"/>
            <a:ext cx="4333509" cy="3128006"/>
          </a:xfrm>
          <a:custGeom>
            <a:avLst/>
            <a:gdLst/>
            <a:ahLst/>
            <a:cxnLst/>
            <a:rect l="l" t="t" r="r" b="b"/>
            <a:pathLst>
              <a:path w="4333509" h="3128006">
                <a:moveTo>
                  <a:pt x="0" y="0"/>
                </a:moveTo>
                <a:lnTo>
                  <a:pt x="4333509" y="0"/>
                </a:lnTo>
                <a:lnTo>
                  <a:pt x="4333509" y="3128006"/>
                </a:lnTo>
                <a:lnTo>
                  <a:pt x="0" y="312800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3491794" y="-942243"/>
            <a:ext cx="6257264" cy="3629213"/>
          </a:xfrm>
          <a:custGeom>
            <a:avLst/>
            <a:gdLst/>
            <a:ahLst/>
            <a:cxnLst/>
            <a:rect l="l" t="t" r="r" b="b"/>
            <a:pathLst>
              <a:path w="6257264" h="3629213">
                <a:moveTo>
                  <a:pt x="0" y="0"/>
                </a:moveTo>
                <a:lnTo>
                  <a:pt x="6257264" y="0"/>
                </a:lnTo>
                <a:lnTo>
                  <a:pt x="6257264" y="3629213"/>
                </a:lnTo>
                <a:lnTo>
                  <a:pt x="0" y="36292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Freeform 4"/>
          <p:cNvSpPr/>
          <p:nvPr/>
        </p:nvSpPr>
        <p:spPr>
          <a:xfrm>
            <a:off x="15533991" y="6870677"/>
            <a:ext cx="2977619" cy="4114800"/>
          </a:xfrm>
          <a:custGeom>
            <a:avLst/>
            <a:gdLst/>
            <a:ahLst/>
            <a:cxnLst/>
            <a:rect l="l" t="t" r="r" b="b"/>
            <a:pathLst>
              <a:path w="2977619" h="4114800">
                <a:moveTo>
                  <a:pt x="0" y="0"/>
                </a:moveTo>
                <a:lnTo>
                  <a:pt x="2977619" y="0"/>
                </a:lnTo>
                <a:lnTo>
                  <a:pt x="29776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028700" y="624714"/>
            <a:ext cx="6379763" cy="1692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99"/>
              </a:lnSpc>
            </a:pPr>
            <a:r>
              <a:rPr lang="en-US" sz="9499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Outline: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999353" y="2593736"/>
            <a:ext cx="11823535" cy="6650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Introduction</a:t>
            </a:r>
          </a:p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Literature Review</a:t>
            </a:r>
          </a:p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Problem Statement</a:t>
            </a:r>
          </a:p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Proposed Solution</a:t>
            </a:r>
          </a:p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Objectives</a:t>
            </a:r>
          </a:p>
          <a:p>
            <a:pPr marL="1358922" lvl="1" indent="-679461" algn="just">
              <a:lnSpc>
                <a:spcPts val="8811"/>
              </a:lnSpc>
              <a:buFont typeface="Arial"/>
              <a:buChar char="•"/>
            </a:pPr>
            <a:r>
              <a:rPr lang="en-US" sz="6294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Results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15533991" y="6870677"/>
            <a:ext cx="2977619" cy="4114800"/>
          </a:xfrm>
          <a:custGeom>
            <a:avLst/>
            <a:gdLst/>
            <a:ahLst/>
            <a:cxnLst/>
            <a:rect l="l" t="t" r="r" b="b"/>
            <a:pathLst>
              <a:path w="2977619" h="4114800">
                <a:moveTo>
                  <a:pt x="0" y="0"/>
                </a:moveTo>
                <a:lnTo>
                  <a:pt x="2977619" y="0"/>
                </a:lnTo>
                <a:lnTo>
                  <a:pt x="297761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4" name="TextBox 4"/>
          <p:cNvSpPr txBox="1"/>
          <p:nvPr/>
        </p:nvSpPr>
        <p:spPr>
          <a:xfrm>
            <a:off x="4796206" y="781050"/>
            <a:ext cx="8695587" cy="1692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99"/>
              </a:lnSpc>
            </a:pPr>
            <a:r>
              <a:rPr lang="en-US" sz="9499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Introduction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96408" y="2610993"/>
            <a:ext cx="14695185" cy="6647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313"/>
              </a:lnSpc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Skin cancer is among the most prevalent cancers globally.</a:t>
            </a:r>
          </a:p>
          <a:p>
            <a:pPr algn="just">
              <a:lnSpc>
                <a:spcPts val="5313"/>
              </a:lnSpc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Early melanoma detection significantly increases survival rates.</a:t>
            </a:r>
          </a:p>
          <a:p>
            <a:pPr algn="just">
              <a:lnSpc>
                <a:spcPts val="5313"/>
              </a:lnSpc>
            </a:pPr>
            <a:endParaRPr lang="en-US" sz="3795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5313"/>
              </a:lnSpc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Manual dermoscopic diagnosis:</a:t>
            </a:r>
          </a:p>
          <a:p>
            <a:pPr marL="819340" lvl="1" indent="-409670" algn="just">
              <a:lnSpc>
                <a:spcPts val="5313"/>
              </a:lnSpc>
              <a:buFont typeface="Arial"/>
              <a:buChar char="•"/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Requires domain expertise</a:t>
            </a:r>
          </a:p>
          <a:p>
            <a:pPr marL="819340" lvl="1" indent="-409670" algn="just">
              <a:lnSpc>
                <a:spcPts val="5313"/>
              </a:lnSpc>
              <a:buFont typeface="Arial"/>
              <a:buChar char="•"/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Time-consuming</a:t>
            </a:r>
          </a:p>
          <a:p>
            <a:pPr marL="819340" lvl="1" indent="-409670" algn="just">
              <a:lnSpc>
                <a:spcPts val="5313"/>
              </a:lnSpc>
              <a:buFont typeface="Arial"/>
              <a:buChar char="•"/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Prone to inter-observer variability</a:t>
            </a:r>
          </a:p>
          <a:p>
            <a:pPr algn="just">
              <a:lnSpc>
                <a:spcPts val="5313"/>
              </a:lnSpc>
            </a:pPr>
            <a:endParaRPr lang="en-US" sz="3795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5313"/>
              </a:lnSpc>
            </a:pPr>
            <a:r>
              <a:rPr lang="en-US" sz="3795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Deep learning provides automated, scalable diagnostic assistance.</a:t>
            </a:r>
          </a:p>
        </p:txBody>
      </p:sp>
      <p:sp>
        <p:nvSpPr>
          <p:cNvPr id="6" name="Freeform 6"/>
          <p:cNvSpPr/>
          <p:nvPr/>
        </p:nvSpPr>
        <p:spPr>
          <a:xfrm>
            <a:off x="-746982" y="205228"/>
            <a:ext cx="3551363" cy="1646945"/>
          </a:xfrm>
          <a:custGeom>
            <a:avLst/>
            <a:gdLst/>
            <a:ahLst/>
            <a:cxnLst/>
            <a:rect l="l" t="t" r="r" b="b"/>
            <a:pathLst>
              <a:path w="3551363" h="1646945">
                <a:moveTo>
                  <a:pt x="0" y="0"/>
                </a:moveTo>
                <a:lnTo>
                  <a:pt x="3551364" y="0"/>
                </a:lnTo>
                <a:lnTo>
                  <a:pt x="3551364" y="1646944"/>
                </a:lnTo>
                <a:lnTo>
                  <a:pt x="0" y="164694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2169020" y="3201661"/>
            <a:ext cx="13949960" cy="4797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99"/>
              </a:lnSpc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This project focuses on:</a:t>
            </a:r>
          </a:p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Binary classification (melanoma vs non-melanoma)</a:t>
            </a:r>
          </a:p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Using the HAM10000 dermoscopic dataset</a:t>
            </a:r>
          </a:p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Applying Transfer learning using ResNet50</a:t>
            </a:r>
          </a:p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Fine-tuning and hyperparameter optimization</a:t>
            </a:r>
          </a:p>
          <a:p>
            <a:pPr marL="863599" lvl="1" indent="-431800" algn="just">
              <a:lnSpc>
                <a:spcPts val="6399"/>
              </a:lnSpc>
              <a:buFont typeface="Arial"/>
              <a:buChar char="•"/>
            </a:pPr>
            <a:r>
              <a:rPr lang="en-US" sz="3999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Integrating explainability using Grad-CAM</a:t>
            </a:r>
          </a:p>
        </p:txBody>
      </p:sp>
      <p:sp>
        <p:nvSpPr>
          <p:cNvPr id="4" name="Freeform 4"/>
          <p:cNvSpPr/>
          <p:nvPr/>
        </p:nvSpPr>
        <p:spPr>
          <a:xfrm flipH="1">
            <a:off x="15690050" y="7739359"/>
            <a:ext cx="3551363" cy="1646945"/>
          </a:xfrm>
          <a:custGeom>
            <a:avLst/>
            <a:gdLst/>
            <a:ahLst/>
            <a:cxnLst/>
            <a:rect l="l" t="t" r="r" b="b"/>
            <a:pathLst>
              <a:path w="3551363" h="1646945">
                <a:moveTo>
                  <a:pt x="3551363" y="0"/>
                </a:moveTo>
                <a:lnTo>
                  <a:pt x="0" y="0"/>
                </a:lnTo>
                <a:lnTo>
                  <a:pt x="0" y="1646944"/>
                </a:lnTo>
                <a:lnTo>
                  <a:pt x="3551363" y="1646944"/>
                </a:lnTo>
                <a:lnTo>
                  <a:pt x="355136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4796206" y="781050"/>
            <a:ext cx="8695587" cy="1692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299"/>
              </a:lnSpc>
            </a:pPr>
            <a:r>
              <a:rPr lang="en-US" sz="9499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Introduction</a:t>
            </a:r>
          </a:p>
        </p:txBody>
      </p:sp>
      <p:sp>
        <p:nvSpPr>
          <p:cNvPr id="6" name="Freeform 6"/>
          <p:cNvSpPr/>
          <p:nvPr/>
        </p:nvSpPr>
        <p:spPr>
          <a:xfrm>
            <a:off x="-2099932" y="-1172339"/>
            <a:ext cx="6257264" cy="3629213"/>
          </a:xfrm>
          <a:custGeom>
            <a:avLst/>
            <a:gdLst/>
            <a:ahLst/>
            <a:cxnLst/>
            <a:rect l="l" t="t" r="r" b="b"/>
            <a:pathLst>
              <a:path w="6257264" h="3629213">
                <a:moveTo>
                  <a:pt x="0" y="0"/>
                </a:moveTo>
                <a:lnTo>
                  <a:pt x="6257264" y="0"/>
                </a:lnTo>
                <a:lnTo>
                  <a:pt x="6257264" y="3629214"/>
                </a:lnTo>
                <a:lnTo>
                  <a:pt x="0" y="362921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81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357958" y="2053674"/>
            <a:ext cx="13463972" cy="3615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Compare SOTA CNN architectures (ResNet50, EfficientNet‑B0, DenseNet) for dermoscopic classification.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ResNet50, EfficientNet‑B0, DenseNet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Transfer learning from ImageNet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Transfer learning significantly boosts performance vs training from scratch.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EfficientNet shows higher parameter efficiency.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Overfitting observed due to limited dataset size.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Model performance dropped when evaluated on external datasets (generalization issue).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Pretrained models improve learning on small datasets; require stronger regularization &amp; augmentation for robustness.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09600" y="1373412"/>
            <a:ext cx="16660354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31570" lvl="1" indent="-742950">
              <a:lnSpc>
                <a:spcPts val="5040"/>
              </a:lnSpc>
              <a:buFont typeface="+mj-lt"/>
              <a:buAutoNum type="arabicPeriod"/>
            </a:pP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Deep Learning for Skin Cancer Classification (IEEE Access, 2022)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18046" y="2053858"/>
            <a:ext cx="2339912" cy="3358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 dirty="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 dirty="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 dirty="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 dirty="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Limitations:</a:t>
            </a: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 dirty="0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 dirty="0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357958" y="211138"/>
            <a:ext cx="11572084" cy="135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Research Analysis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02688" y="6021882"/>
            <a:ext cx="16867266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42950" indent="-742950">
              <a:lnSpc>
                <a:spcPts val="5040"/>
              </a:lnSpc>
              <a:buFont typeface="+mj-lt"/>
              <a:buAutoNum type="arabicPeriod" startAt="2"/>
            </a:pP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Explainable AI in Medical Imaging (Nature Machine Intelligence, 2024)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18046" y="6873235"/>
            <a:ext cx="2339912" cy="2587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357958" y="6873235"/>
            <a:ext cx="13463972" cy="2844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Assess necessity and techniques for explainability in medical AI.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Grad‑CAM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Saliency maps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Attention visualization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Interpretability directly influences clinician trust.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Grad‑CAM highlights decision‑relevant regions but is coarse.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Explainability is mandatory for clinical adoption; visualization must align with medical reasoning.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357958" y="244159"/>
            <a:ext cx="11572084" cy="135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Research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357958" y="2182435"/>
            <a:ext cx="13463972" cy="3101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Evaluate fine‑tuning vs frozen feature extractors for melanoma recognition.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ResNet50, partial layer unfreezing, Adam optimizer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Learning rate scheduling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Fine‑tuning improves validation accuracy (~90%).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Higher convolutional blocks critical for domain‑specific features.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Severe class imbalance causes recall reduction.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High early false negatives.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Fine‑tuning &amp; careful scheduling improves adaptation, but class imbalance remains impactful.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02688" y="1502350"/>
            <a:ext cx="14527354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31570" lvl="1" indent="-742950">
              <a:lnSpc>
                <a:spcPts val="5040"/>
              </a:lnSpc>
              <a:buFont typeface="+mj-lt"/>
              <a:buAutoNum type="arabicPeriod" startAt="3"/>
            </a:pP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Fine‑Tuned </a:t>
            </a:r>
            <a:r>
              <a:rPr lang="en-US" sz="3600" u="sng" dirty="0" err="1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ResNet</a:t>
            </a: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 for Melanoma Detection (2021)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182435"/>
            <a:ext cx="2339912" cy="3101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Limitations: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368612" y="6560703"/>
            <a:ext cx="13463972" cy="2844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Survey transfer learning applications in medical imaging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Multiple CNN architectures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Pretrained weights for feature extraction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Pretrained models outperform training from scratch.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Transfer learning enhances learning with limited medical datasets.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Overfitting risk on small datasets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Fine-tuning with strong regularization and augmentation improves robustness in my project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02688" y="5628216"/>
            <a:ext cx="14837312" cy="6194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31570" lvl="1" indent="-742950">
              <a:lnSpc>
                <a:spcPts val="5040"/>
              </a:lnSpc>
              <a:buFont typeface="+mj-lt"/>
              <a:buAutoNum type="arabicPeriod" startAt="4"/>
            </a:pP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Med Image Analysis Survey (2021)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560703"/>
            <a:ext cx="2339912" cy="2844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Limitations: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357958" y="244159"/>
            <a:ext cx="11572084" cy="1359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40"/>
              </a:lnSpc>
            </a:pPr>
            <a:r>
              <a:rPr lang="en-US" sz="76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Research Analysis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60052" y="2182435"/>
            <a:ext cx="13463972" cy="2844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Improve training of very deep neural networks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ResNet architecture with residual connections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Easier convergence in very deep networks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Improved feature extraction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Slightly higher computational cost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Adopted ResNet backbone for stable training and effective feature representation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4128" y="1373773"/>
            <a:ext cx="15584072" cy="622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31570" lvl="1" indent="-742950">
              <a:lnSpc>
                <a:spcPts val="5040"/>
              </a:lnSpc>
              <a:buFont typeface="+mj-lt"/>
              <a:buAutoNum type="arabicPeriod" startAt="5"/>
            </a:pP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Deep Residual Learning for Image Recognition (He et al., 2016)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182435"/>
            <a:ext cx="2339912" cy="2844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Limitations: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95328" y="6540366"/>
            <a:ext cx="13463972" cy="31015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Explainable multi-class skin lesion classification.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EfficientNet-V2 backbone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GradCAM++ for visual explanations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Monte Carlo Dropout for uncertainty quantification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85.6% classification accuracy</a:t>
            </a: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Flags predictions with high uncertainty for clinician review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Limited pixel-level interpretability</a:t>
            </a:r>
          </a:p>
          <a:p>
            <a:pPr algn="just">
              <a:lnSpc>
                <a:spcPts val="2068"/>
              </a:lnSpc>
            </a:pPr>
            <a:endParaRPr lang="en-US" sz="2200" b="1">
              <a:solidFill>
                <a:srgbClr val="2A5A59"/>
              </a:solidFill>
              <a:latin typeface="Nunito Bold"/>
              <a:ea typeface="Nunito Bold"/>
              <a:cs typeface="Nunito Bold"/>
              <a:sym typeface="Nunito Bold"/>
            </a:endParaRPr>
          </a:p>
          <a:p>
            <a:pPr algn="just">
              <a:lnSpc>
                <a:spcPts val="2068"/>
              </a:lnSpc>
            </a:pPr>
            <a:r>
              <a:rPr lang="en-US" sz="2200" b="1">
                <a:solidFill>
                  <a:srgbClr val="2A5A59"/>
                </a:solidFill>
                <a:latin typeface="Nunito Bold"/>
                <a:ea typeface="Nunito Bold"/>
                <a:cs typeface="Nunito Bold"/>
                <a:sym typeface="Nunito Bold"/>
              </a:rPr>
              <a:t>Integrated layered explainability and uncertainty awareness into my model outputs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4128" y="5658573"/>
            <a:ext cx="14813280" cy="6229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31570" lvl="1" indent="-742950">
              <a:lnSpc>
                <a:spcPts val="5040"/>
              </a:lnSpc>
              <a:buFont typeface="+mj-lt"/>
              <a:buAutoNum type="arabicPeriod" startAt="6"/>
            </a:pPr>
            <a:r>
              <a:rPr lang="en-US" sz="3600" u="sng" dirty="0" err="1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MelanomaNet</a:t>
            </a:r>
            <a:r>
              <a:rPr lang="en-US" sz="3600" u="sng" dirty="0">
                <a:solidFill>
                  <a:srgbClr val="2A5A59"/>
                </a:solidFill>
                <a:latin typeface="B612"/>
                <a:ea typeface="B612"/>
                <a:cs typeface="B612"/>
                <a:sym typeface="B612"/>
              </a:rPr>
              <a:t>: Explainable System (2025)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20140" y="6540366"/>
            <a:ext cx="2339912" cy="31015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Objective: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Model &amp; Techniques used: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Key Findings: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Limitations:</a:t>
            </a:r>
          </a:p>
          <a:p>
            <a:pPr algn="l">
              <a:lnSpc>
                <a:spcPts val="2067"/>
              </a:lnSpc>
            </a:pPr>
            <a:endParaRPr lang="en-US" sz="2199" u="sng">
              <a:solidFill>
                <a:srgbClr val="2A5A59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l">
              <a:lnSpc>
                <a:spcPts val="2067"/>
              </a:lnSpc>
            </a:pPr>
            <a:r>
              <a:rPr lang="en-US" sz="2199" u="sng">
                <a:solidFill>
                  <a:srgbClr val="2A5A59"/>
                </a:solidFill>
                <a:latin typeface="Nunito"/>
                <a:ea typeface="Nunito"/>
                <a:cs typeface="Nunito"/>
                <a:sym typeface="Nunito"/>
              </a:rPr>
              <a:t>Conclusion: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TextBox 3"/>
          <p:cNvSpPr txBox="1"/>
          <p:nvPr/>
        </p:nvSpPr>
        <p:spPr>
          <a:xfrm>
            <a:off x="3175130" y="771525"/>
            <a:ext cx="11937740" cy="1628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337271"/>
                </a:solidFill>
                <a:latin typeface="AC Diary Girl"/>
                <a:ea typeface="AC Diary Girl"/>
                <a:cs typeface="AC Diary Girl"/>
                <a:sym typeface="AC Diary Girl"/>
              </a:rPr>
              <a:t>Problem Statement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974976" y="3096864"/>
            <a:ext cx="14338047" cy="2720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459"/>
              </a:lnSpc>
            </a:pPr>
            <a:r>
              <a:rPr lang="en-US" sz="3899" b="1">
                <a:solidFill>
                  <a:srgbClr val="337271"/>
                </a:solidFill>
                <a:latin typeface="Nunito Bold"/>
                <a:ea typeface="Nunito Bold"/>
                <a:cs typeface="Nunito Bold"/>
                <a:sym typeface="Nunito Bold"/>
              </a:rPr>
              <a:t>To develop an accurate and explainable binary skin lesion classification system using transfer learning on HAM10000 that addresses class imbalance and interpretability challenges.</a:t>
            </a:r>
          </a:p>
        </p:txBody>
      </p:sp>
      <p:sp>
        <p:nvSpPr>
          <p:cNvPr id="5" name="Freeform 5"/>
          <p:cNvSpPr/>
          <p:nvPr/>
        </p:nvSpPr>
        <p:spPr>
          <a:xfrm flipH="1">
            <a:off x="15690050" y="7739359"/>
            <a:ext cx="3551363" cy="1646945"/>
          </a:xfrm>
          <a:custGeom>
            <a:avLst/>
            <a:gdLst/>
            <a:ahLst/>
            <a:cxnLst/>
            <a:rect l="l" t="t" r="r" b="b"/>
            <a:pathLst>
              <a:path w="3551363" h="1646945">
                <a:moveTo>
                  <a:pt x="3551363" y="0"/>
                </a:moveTo>
                <a:lnTo>
                  <a:pt x="0" y="0"/>
                </a:lnTo>
                <a:lnTo>
                  <a:pt x="0" y="1646944"/>
                </a:lnTo>
                <a:lnTo>
                  <a:pt x="3551363" y="1646944"/>
                </a:lnTo>
                <a:lnTo>
                  <a:pt x="355136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-746982" y="1028700"/>
            <a:ext cx="3551363" cy="1646945"/>
          </a:xfrm>
          <a:custGeom>
            <a:avLst/>
            <a:gdLst/>
            <a:ahLst/>
            <a:cxnLst/>
            <a:rect l="l" t="t" r="r" b="b"/>
            <a:pathLst>
              <a:path w="3551363" h="1646945">
                <a:moveTo>
                  <a:pt x="0" y="0"/>
                </a:moveTo>
                <a:lnTo>
                  <a:pt x="3551364" y="0"/>
                </a:lnTo>
                <a:lnTo>
                  <a:pt x="3551364" y="1646945"/>
                </a:lnTo>
                <a:lnTo>
                  <a:pt x="0" y="16469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3416" b="-8341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2697845" y="6067028"/>
            <a:ext cx="12892311" cy="1365838"/>
            <a:chOff x="0" y="0"/>
            <a:chExt cx="3395506" cy="35972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395506" cy="359727"/>
            </a:xfrm>
            <a:custGeom>
              <a:avLst/>
              <a:gdLst/>
              <a:ahLst/>
              <a:cxnLst/>
              <a:rect l="l" t="t" r="r" b="b"/>
              <a:pathLst>
                <a:path w="3395506" h="359727">
                  <a:moveTo>
                    <a:pt x="0" y="0"/>
                  </a:moveTo>
                  <a:lnTo>
                    <a:pt x="3395506" y="0"/>
                  </a:lnTo>
                  <a:lnTo>
                    <a:pt x="3395506" y="359727"/>
                  </a:lnTo>
                  <a:lnTo>
                    <a:pt x="0" y="359727"/>
                  </a:lnTo>
                  <a:close/>
                </a:path>
              </a:pathLst>
            </a:custGeom>
            <a:ln w="38100" cap="sq">
              <a:solidFill>
                <a:srgbClr val="337271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66675"/>
              <a:ext cx="3395506" cy="426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039"/>
                </a:lnSpc>
                <a:spcBef>
                  <a:spcPct val="0"/>
                </a:spcBef>
              </a:pPr>
              <a:r>
                <a:rPr lang="en-US" sz="3599" u="none" strike="noStrike">
                  <a:solidFill>
                    <a:srgbClr val="2A5A59"/>
                  </a:solidFill>
                  <a:latin typeface="Nunito"/>
                  <a:ea typeface="Nunito"/>
                  <a:cs typeface="Nunito"/>
                  <a:sym typeface="Nunito"/>
                </a:rPr>
                <a:t>Integrate Grad-CAM for explainability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796206" y="324257"/>
            <a:ext cx="8695587" cy="16287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0"/>
              </a:lnSpc>
            </a:pPr>
            <a:r>
              <a:rPr lang="en-US" sz="9000">
                <a:solidFill>
                  <a:srgbClr val="2A5A59"/>
                </a:solidFill>
                <a:latin typeface="AC Diary Girl"/>
                <a:ea typeface="AC Diary Girl"/>
                <a:cs typeface="AC Diary Girl"/>
                <a:sym typeface="AC Diary Girl"/>
              </a:rPr>
              <a:t>Objectives:</a:t>
            </a:r>
          </a:p>
        </p:txBody>
      </p:sp>
      <p:sp>
        <p:nvSpPr>
          <p:cNvPr id="7" name="Freeform 7"/>
          <p:cNvSpPr/>
          <p:nvPr/>
        </p:nvSpPr>
        <p:spPr>
          <a:xfrm flipH="1">
            <a:off x="-140200" y="-348054"/>
            <a:ext cx="2764499" cy="2986885"/>
          </a:xfrm>
          <a:custGeom>
            <a:avLst/>
            <a:gdLst/>
            <a:ahLst/>
            <a:cxnLst/>
            <a:rect l="l" t="t" r="r" b="b"/>
            <a:pathLst>
              <a:path w="2764499" h="2986885">
                <a:moveTo>
                  <a:pt x="2764499" y="0"/>
                </a:moveTo>
                <a:lnTo>
                  <a:pt x="0" y="0"/>
                </a:lnTo>
                <a:lnTo>
                  <a:pt x="0" y="2986886"/>
                </a:lnTo>
                <a:lnTo>
                  <a:pt x="2764499" y="2986886"/>
                </a:lnTo>
                <a:lnTo>
                  <a:pt x="276449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8" name="Freeform 8"/>
          <p:cNvSpPr/>
          <p:nvPr/>
        </p:nvSpPr>
        <p:spPr>
          <a:xfrm>
            <a:off x="14091011" y="9516280"/>
            <a:ext cx="4196989" cy="770720"/>
          </a:xfrm>
          <a:custGeom>
            <a:avLst/>
            <a:gdLst/>
            <a:ahLst/>
            <a:cxnLst/>
            <a:rect l="l" t="t" r="r" b="b"/>
            <a:pathLst>
              <a:path w="4196989" h="770720">
                <a:moveTo>
                  <a:pt x="0" y="0"/>
                </a:moveTo>
                <a:lnTo>
                  <a:pt x="4196989" y="0"/>
                </a:lnTo>
                <a:lnTo>
                  <a:pt x="4196989" y="770720"/>
                </a:lnTo>
                <a:lnTo>
                  <a:pt x="0" y="7707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>
            <a:off x="2697845" y="8034828"/>
            <a:ext cx="12892311" cy="1365838"/>
            <a:chOff x="0" y="0"/>
            <a:chExt cx="3395506" cy="3597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395506" cy="359727"/>
            </a:xfrm>
            <a:custGeom>
              <a:avLst/>
              <a:gdLst/>
              <a:ahLst/>
              <a:cxnLst/>
              <a:rect l="l" t="t" r="r" b="b"/>
              <a:pathLst>
                <a:path w="3395506" h="359727">
                  <a:moveTo>
                    <a:pt x="0" y="0"/>
                  </a:moveTo>
                  <a:lnTo>
                    <a:pt x="3395506" y="0"/>
                  </a:lnTo>
                  <a:lnTo>
                    <a:pt x="3395506" y="359727"/>
                  </a:lnTo>
                  <a:lnTo>
                    <a:pt x="0" y="359727"/>
                  </a:lnTo>
                  <a:close/>
                </a:path>
              </a:pathLst>
            </a:custGeom>
            <a:ln w="38100" cap="sq">
              <a:solidFill>
                <a:srgbClr val="337271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66675"/>
              <a:ext cx="3395506" cy="426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039"/>
                </a:lnSpc>
                <a:spcBef>
                  <a:spcPct val="0"/>
                </a:spcBef>
              </a:pPr>
              <a:r>
                <a:rPr lang="en-US" sz="3599" u="none" strike="noStrike">
                  <a:solidFill>
                    <a:srgbClr val="2A5A59"/>
                  </a:solidFill>
                  <a:latin typeface="Nunito"/>
                  <a:ea typeface="Nunito"/>
                  <a:cs typeface="Nunito"/>
                  <a:sym typeface="Nunito"/>
                </a:rPr>
                <a:t>Analyze hyperparameter impact on performance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624299" y="2135202"/>
            <a:ext cx="12892311" cy="1365838"/>
            <a:chOff x="0" y="0"/>
            <a:chExt cx="3395506" cy="35972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395506" cy="359727"/>
            </a:xfrm>
            <a:custGeom>
              <a:avLst/>
              <a:gdLst/>
              <a:ahLst/>
              <a:cxnLst/>
              <a:rect l="l" t="t" r="r" b="b"/>
              <a:pathLst>
                <a:path w="3395506" h="359727">
                  <a:moveTo>
                    <a:pt x="0" y="0"/>
                  </a:moveTo>
                  <a:lnTo>
                    <a:pt x="3395506" y="0"/>
                  </a:lnTo>
                  <a:lnTo>
                    <a:pt x="3395506" y="359727"/>
                  </a:lnTo>
                  <a:lnTo>
                    <a:pt x="0" y="359727"/>
                  </a:lnTo>
                  <a:close/>
                </a:path>
              </a:pathLst>
            </a:custGeom>
            <a:ln w="38100" cap="sq">
              <a:solidFill>
                <a:srgbClr val="337271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66675"/>
              <a:ext cx="3395506" cy="426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039"/>
                </a:lnSpc>
                <a:spcBef>
                  <a:spcPct val="0"/>
                </a:spcBef>
              </a:pPr>
              <a:r>
                <a:rPr lang="en-US" sz="3599" u="none" strike="noStrike">
                  <a:solidFill>
                    <a:srgbClr val="2A5A59"/>
                  </a:solidFill>
                  <a:latin typeface="Nunito"/>
                  <a:ea typeface="Nunito"/>
                  <a:cs typeface="Nunito"/>
                  <a:sym typeface="Nunito"/>
                </a:rPr>
                <a:t>Implement transfer learning using ResNet50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2697845" y="4101115"/>
            <a:ext cx="12892311" cy="1365838"/>
            <a:chOff x="0" y="0"/>
            <a:chExt cx="3395506" cy="35972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3395506" cy="359727"/>
            </a:xfrm>
            <a:custGeom>
              <a:avLst/>
              <a:gdLst/>
              <a:ahLst/>
              <a:cxnLst/>
              <a:rect l="l" t="t" r="r" b="b"/>
              <a:pathLst>
                <a:path w="3395506" h="359727">
                  <a:moveTo>
                    <a:pt x="0" y="0"/>
                  </a:moveTo>
                  <a:lnTo>
                    <a:pt x="3395506" y="0"/>
                  </a:lnTo>
                  <a:lnTo>
                    <a:pt x="3395506" y="359727"/>
                  </a:lnTo>
                  <a:lnTo>
                    <a:pt x="0" y="359727"/>
                  </a:lnTo>
                  <a:close/>
                </a:path>
              </a:pathLst>
            </a:custGeom>
            <a:ln w="38100" cap="sq">
              <a:solidFill>
                <a:srgbClr val="337271"/>
              </a:solidFill>
              <a:prstDash val="solid"/>
              <a:miter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66675"/>
              <a:ext cx="3395506" cy="4264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5039"/>
                </a:lnSpc>
                <a:spcBef>
                  <a:spcPct val="0"/>
                </a:spcBef>
              </a:pPr>
              <a:r>
                <a:rPr lang="en-US" sz="3599" u="none" strike="noStrike">
                  <a:solidFill>
                    <a:srgbClr val="2A5A59"/>
                  </a:solidFill>
                  <a:latin typeface="Nunito"/>
                  <a:ea typeface="Nunito"/>
                  <a:cs typeface="Nunito"/>
                  <a:sym typeface="Nunito"/>
                </a:rPr>
                <a:t>Fine-tune model for improved accuracy</a:t>
              </a:r>
            </a:p>
          </p:txBody>
        </p:sp>
      </p:grpSp>
      <p:sp>
        <p:nvSpPr>
          <p:cNvPr id="18" name="Freeform 18"/>
          <p:cNvSpPr/>
          <p:nvPr/>
        </p:nvSpPr>
        <p:spPr>
          <a:xfrm rot="-537417">
            <a:off x="-521279" y="5176233"/>
            <a:ext cx="3549699" cy="2562238"/>
          </a:xfrm>
          <a:custGeom>
            <a:avLst/>
            <a:gdLst/>
            <a:ahLst/>
            <a:cxnLst/>
            <a:rect l="l" t="t" r="r" b="b"/>
            <a:pathLst>
              <a:path w="3549699" h="2562238">
                <a:moveTo>
                  <a:pt x="0" y="0"/>
                </a:moveTo>
                <a:lnTo>
                  <a:pt x="3549699" y="0"/>
                </a:lnTo>
                <a:lnTo>
                  <a:pt x="3549699" y="2562238"/>
                </a:lnTo>
                <a:lnTo>
                  <a:pt x="0" y="256223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1136</Words>
  <Application>Microsoft Office PowerPoint</Application>
  <PresentationFormat>Custom</PresentationFormat>
  <Paragraphs>225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B612 Bold</vt:lpstr>
      <vt:lpstr>Calibri</vt:lpstr>
      <vt:lpstr>Nunito Bold</vt:lpstr>
      <vt:lpstr>Nunito</vt:lpstr>
      <vt:lpstr>AC Diary Girl</vt:lpstr>
      <vt:lpstr>B612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PBL_Rashi Agarwal 2427030734</dc:title>
  <cp:lastModifiedBy>Rashi Agarwal [CSE - 2024]</cp:lastModifiedBy>
  <cp:revision>2</cp:revision>
  <dcterms:created xsi:type="dcterms:W3CDTF">2006-08-16T00:00:00Z</dcterms:created>
  <dcterms:modified xsi:type="dcterms:W3CDTF">2026-02-15T16:52:04Z</dcterms:modified>
  <dc:identifier>DAHBXrdABXY</dc:identifier>
</cp:coreProperties>
</file>

<file path=docProps/thumbnail.jpeg>
</file>